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3" r:id="rId3"/>
    <p:sldId id="257" r:id="rId4"/>
    <p:sldId id="258" r:id="rId5"/>
    <p:sldId id="259" r:id="rId6"/>
    <p:sldId id="280" r:id="rId7"/>
    <p:sldId id="273" r:id="rId8"/>
    <p:sldId id="274" r:id="rId9"/>
    <p:sldId id="281" r:id="rId10"/>
    <p:sldId id="278" r:id="rId11"/>
    <p:sldId id="282" r:id="rId12"/>
    <p:sldId id="276" r:id="rId13"/>
    <p:sldId id="272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357" autoAdjust="0"/>
  </p:normalViewPr>
  <p:slideViewPr>
    <p:cSldViewPr>
      <p:cViewPr>
        <p:scale>
          <a:sx n="89" d="100"/>
          <a:sy n="89" d="100"/>
        </p:scale>
        <p:origin x="-135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FB050-6EC7-43F6-BB41-B3DDE724C30A}" type="datetimeFigureOut">
              <a:rPr lang="es-MX" smtClean="0"/>
              <a:t>22/10/2015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9FCA5-19D6-42D3-976D-29B52D809B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552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22/10/2015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4904"/>
            <a:ext cx="626469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 smtClean="0"/>
              <a:t>1.1</a:t>
            </a:r>
            <a:r>
              <a:rPr lang="es-ES" sz="2800" b="1" dirty="0"/>
              <a:t>. Importación de Mercancía</a:t>
            </a:r>
            <a:endParaRPr lang="es-MX" sz="2800" dirty="0"/>
          </a:p>
          <a:p>
            <a:pPr algn="ctr"/>
            <a:endParaRPr lang="es-MX" sz="23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L.C. Adriana Espino Beltrán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- Diciembre 2015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2 Rectángulo"/>
          <p:cNvSpPr/>
          <p:nvPr/>
        </p:nvSpPr>
        <p:spPr>
          <a:xfrm>
            <a:off x="1831011" y="473234"/>
            <a:ext cx="5508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TRANSACCIONES EN MONEDA </a:t>
            </a:r>
            <a:r>
              <a:rPr lang="es-MX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EXTRANJERA</a:t>
            </a:r>
            <a:endParaRPr lang="es-MX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3 Rectángulo"/>
          <p:cNvSpPr/>
          <p:nvPr/>
        </p:nvSpPr>
        <p:spPr>
          <a:xfrm>
            <a:off x="448700" y="1048131"/>
            <a:ext cx="82727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 smtClean="0"/>
              <a:t>NIF B-15 </a:t>
            </a:r>
            <a:r>
              <a:rPr lang="es-MX" dirty="0" smtClean="0"/>
              <a:t>A </a:t>
            </a:r>
            <a:r>
              <a:rPr lang="es-MX" dirty="0"/>
              <a:t>la fecha de cierre de los estados financieros, los saldos de partidas monetarias derivados de transacciones en moneda extranjera y que están denominados en moneda extranjera deben convertirse al tipo de cambio de cierre. Asimismo, a la fecha de realización (cobro o pago) de las transacciones en moneda extranjera, éstas deben convertirse al tipo de cambio de realización. </a:t>
            </a:r>
          </a:p>
        </p:txBody>
      </p:sp>
      <p:sp>
        <p:nvSpPr>
          <p:cNvPr id="15" name="5 CuadroTexto"/>
          <p:cNvSpPr txBox="1"/>
          <p:nvPr/>
        </p:nvSpPr>
        <p:spPr>
          <a:xfrm>
            <a:off x="1920767" y="3469650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Gastos y productos financieros</a:t>
            </a:r>
            <a:endParaRPr lang="es-MX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6 CuadroTexto"/>
          <p:cNvSpPr txBox="1"/>
          <p:nvPr/>
        </p:nvSpPr>
        <p:spPr>
          <a:xfrm>
            <a:off x="593568" y="4039904"/>
            <a:ext cx="4016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Se carga: </a:t>
            </a:r>
          </a:p>
          <a:p>
            <a:endParaRPr lang="es-MX" dirty="0" smtClean="0">
              <a:solidFill>
                <a:srgbClr val="FF0000"/>
              </a:solidFill>
            </a:endParaRPr>
          </a:p>
          <a:p>
            <a:r>
              <a:rPr lang="es-MX" dirty="0" smtClean="0"/>
              <a:t>1.-Del importe de la perdida por variación en los tipos de cambio</a:t>
            </a:r>
            <a:endParaRPr lang="es-MX" dirty="0"/>
          </a:p>
        </p:txBody>
      </p:sp>
      <p:sp>
        <p:nvSpPr>
          <p:cNvPr id="17" name="7 CuadroTexto"/>
          <p:cNvSpPr txBox="1"/>
          <p:nvPr/>
        </p:nvSpPr>
        <p:spPr>
          <a:xfrm>
            <a:off x="4788024" y="4039904"/>
            <a:ext cx="35283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Se abona:</a:t>
            </a:r>
          </a:p>
          <a:p>
            <a:endParaRPr lang="es-MX" dirty="0" smtClean="0">
              <a:solidFill>
                <a:srgbClr val="FF0000"/>
              </a:solidFill>
            </a:endParaRPr>
          </a:p>
          <a:p>
            <a:r>
              <a:rPr lang="es-MX" dirty="0" smtClean="0"/>
              <a:t>1.- </a:t>
            </a:r>
            <a:r>
              <a:rPr lang="es-MX" dirty="0"/>
              <a:t>Del importe de la </a:t>
            </a:r>
            <a:r>
              <a:rPr lang="es-MX" dirty="0" smtClean="0"/>
              <a:t>utilidad </a:t>
            </a:r>
            <a:r>
              <a:rPr lang="es-MX" dirty="0"/>
              <a:t>por variación en los tipos de cambio</a:t>
            </a:r>
          </a:p>
        </p:txBody>
      </p:sp>
      <p:cxnSp>
        <p:nvCxnSpPr>
          <p:cNvPr id="18" name="8 Conector recto"/>
          <p:cNvCxnSpPr/>
          <p:nvPr/>
        </p:nvCxnSpPr>
        <p:spPr>
          <a:xfrm>
            <a:off x="943974" y="3893478"/>
            <a:ext cx="71647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9 Conector recto"/>
          <p:cNvCxnSpPr/>
          <p:nvPr/>
        </p:nvCxnSpPr>
        <p:spPr>
          <a:xfrm>
            <a:off x="4647585" y="3893478"/>
            <a:ext cx="0" cy="16237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54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8 Rectángulo"/>
          <p:cNvSpPr/>
          <p:nvPr/>
        </p:nvSpPr>
        <p:spPr>
          <a:xfrm>
            <a:off x="971600" y="692696"/>
            <a:ext cx="74168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 smtClean="0">
                <a:solidFill>
                  <a:srgbClr val="00B0F0"/>
                </a:solidFill>
              </a:rPr>
              <a:t>Procedimientos  de registro de cuentas en moneda extranjera</a:t>
            </a:r>
            <a:endParaRPr lang="es-MX" sz="2800" dirty="0">
              <a:solidFill>
                <a:srgbClr val="00B0F0"/>
              </a:solidFill>
            </a:endParaRPr>
          </a:p>
        </p:txBody>
      </p:sp>
      <p:sp>
        <p:nvSpPr>
          <p:cNvPr id="3" name="9 CuadroTexto"/>
          <p:cNvSpPr txBox="1"/>
          <p:nvPr/>
        </p:nvSpPr>
        <p:spPr>
          <a:xfrm>
            <a:off x="2879812" y="2132856"/>
            <a:ext cx="4248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 smtClean="0">
                <a:solidFill>
                  <a:srgbClr val="FF0000"/>
                </a:solidFill>
              </a:rPr>
              <a:t>Tipo variable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 smtClean="0">
                <a:solidFill>
                  <a:srgbClr val="FF0000"/>
                </a:solidFill>
              </a:rPr>
              <a:t>Tipo Fijo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 smtClean="0">
                <a:solidFill>
                  <a:srgbClr val="FF0000"/>
                </a:solidFill>
              </a:rPr>
              <a:t>Tipo remesa previa de fondos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 smtClean="0">
                <a:solidFill>
                  <a:srgbClr val="FF0000"/>
                </a:solidFill>
              </a:rPr>
              <a:t>Tipo de compra</a:t>
            </a:r>
            <a:endParaRPr lang="es-MX" b="1" dirty="0">
              <a:solidFill>
                <a:srgbClr val="FF0000"/>
              </a:solidFill>
            </a:endParaRPr>
          </a:p>
        </p:txBody>
      </p:sp>
      <p:sp>
        <p:nvSpPr>
          <p:cNvPr id="4" name="10 CuadroTexto"/>
          <p:cNvSpPr txBox="1"/>
          <p:nvPr/>
        </p:nvSpPr>
        <p:spPr>
          <a:xfrm>
            <a:off x="971600" y="3819238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TIPO VARIABLE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dirty="0" smtClean="0"/>
              <a:t>Este procedimiento consiste en registrar las operaciones en moneda extranjera al tipo de cambio del día en que se hayan efectuado dichas operaciones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12200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data:image/jpeg;base64,/9j/4AAQSkZJRgABAQAAAQABAAD/2wCEAAkGBhQSEBIPEBAQEhAQEBUUEBIPDw8QEBAQFBQVFRUQFRIXGyYfFxkjGRUSIDAgIygpLSwsFR4xNzAqNSY3LCoBCQoKDgwOGg8PGC8kHiQsNSkvKSwuKSwsNS8sLCkpLCwsLC0pNSosLSwsLCw1KS4sKS0uLCosNCwsLCksKSwpKf/AABEIAOEA4QMBIgACEQEDEQH/xAAbAAEAAgMBAQAAAAAAAAAAAAAABAUCAwYBB//EAEEQAAIBAgMEBQgIBQMFAAAAAAABAgMRBAUhEjFBUQZhcZGxEyIyQnKBocEUI1JTYpLC0TM0guHwFaLiFkNzk7L/xAAaAQEAAgMBAAAAAAAAAAAAAAAABAUBAgMG/8QALREBAAICAQMDAQYHAAAAAAAAAAECAxEhBBIxQVFxBRMiYZGx0RQyM0KBweH/2gAMAwEAAhEDEQA/APuIAAAAAAAAAAAAAAAAAAAAAAAAAAAAAAAAAAAAAAAAAAAAAAAAAAAAAAAABox2KVOlOq90IOXbZXsYmYiNyzEbnSFmXSCnRew7znxjG2nK7e4r/wDrB/cP/wBn/E42jVqVJuaTlKTbk+berJvka69R/wCxnkcv1PrMlpnFxX043/pdU6PFWPvRuXV0el1N+nCcOtWmvhr8C4w2LhUjtU5KUea58nyZ80rYupH04NdsWviiZ0azdwxUFe0arUJrg2/Rfudu9nfpPq2b7SKZ44njfiXLN0dO2bU4l9FAB6hUgAAAAAAAAAAAAAAAAAAAAAAAAAAAAAUvTCdsJNfblCPfJX+CZdFD0y/l4/8Amh+oj9V/Rt8O3TxvLWPxc/gYpWS3FxGSsc1KpVXoKKXNq7ZLoY6Xk5ua86FvR9ba0XZqV0aiNPQ5sfdO1hjJKxQfRksRRlFWvXpppe2jKWbTvaVLTnGV2vc1qSMuj5TE4dL76MvdC83/APJxzUi8RGudx+pNOzFbfs+igAv3mAAAAAAAAAAAAAAAAAAAAAAAAAAAAAAOb6b13GlTXquotrTk1bxZ0hX53lKxFPYctlqSlGSSdmup8DjnpN8c1j1d+nvWmSLW8OWwqvETp+Y3zqxX5U/mzRhKllbivEgwxdbbUHbyalf0Vffz3lZt6OazvhZVaaSPeilnjNfVpy2eW1K36U/zEbF19LLey86HZDOk51asXGcm1GMmm0m7t6N8l3M3pSb5K68RO5R+qtFMMxaeZdQAC2edAAAAAAAAAAAAAAAAAAAAAAAAAAAAAAAAcPUw2ziKsGrfWSa7G9pfBozq4W2pH6W4pzr7VGXowS2oPSWrd7rfvt7ihhmVdvZc5262n4lTf7tph6bH33pW3vEOj6P4PyuJTa82l575bXqrv1/pO4Oe6GVF5GUbrym23LdtNNKzfVvXuZ0JPwV7afKm67JN80x7cAAO6EAAAAAAAAAAAAAAAAAAAAAAAAAAAYSqpcfmacXidnTv7DLDuLWgCWIfCPeRa8ZyTTej4LQsNkWMDi8Vl7pxUJxbpx0pziruC4QkuS5kBUIX1krdSu37jv50k96VuNzmMDQj9Iitn15KzT0ttWb7LI7RgxZ93vHMczr1Q7fUOp6CK4cUxNbTqN/2/vHy9yvLpbaq2dO0dmnHdLZbTcpdbaXcXtOvNb7PtX7ElUxY52tvxxCTjr2xzO5nmZn1ljHEPjHuZshUT/ZkXEY7Zt2m2E1JXW81b7SAYQnwe/xMzIAAAAAAAAAAAAAAAAAAAAABhVqbKuzMqsfi9/JbuvrAgZli9/NmjKs0vJxvrvK3MMVvZqyfDyb8vugpbC/E7XdupWXeZc98u5pV7m7yhTUMQSoYgw22myqaXOVwmK+tjPnNN/1Oz8WW+Oxdqc3+F+Byvl7e75Fh0mLurb8nn/q+btyY/wAJ3+jvfKGirVNP0jS5orViBpf9yoz7G7Oy76bav2XJeBzDdqVuY0FVnCm9VKcU+xtJltjsiVPz6Kewt9PV7K5x/bu5BpG/MLmlUU11m2MuD3+JRYDF2s7l5CakjDpE7bAYRlwfufMzDYAAAAAAAAAAAAAAAAAMKtVRTk9yAj4/E7Ktxe/sOcx2JvpwJOY4ze77zn6+JuGky2Qw0q1SNKG+T1f2YrfJ9n7HT5nhI06NKnBWjCVl+V6vrPejeU+ShtzX1lRXd98Y8I/N/wBiRna8yHt/pkZIjhUw0N8ZnqpGcaIhiYV+c1bUn1tL4nNSmXnSGWkY83fuX9yjcS+6CusW/eXj/q9+7qNe0f8AXX4WreEX+FeArTNGAf1cPZXge1SlvGpepxzusMcvo7VeHU792vyOqKPJaP1jfKL+ReHOUinhSZnl2w3Vprzd84rh+JdXNe8ywOL6y5KXMMvdNupTXmb5RXq9a6vAExrmFumpI8hLg9/DrK/L8RJ7k2u5E3FTsk+KMNt+reDyMrpPmj0MgAAAAAAABBx+axpNRs5SavsrgubfAnM5PMcStqtUb1i5W7IaLwOGfJNK8eUrpsUZLc+EuHS1SclCCexLZl570kt63HlLpS5VJUlCG3GKk1eWifXY5bodFfRlUm/OqznUfH05Nr/bsmvKptZhXnJ2hKCjFt8YtN+KIP2+T3W/8Fh+9qvj5dZiek7g0pwtfdsO/iYVMw21pfXnb9ynzGhOrVSpQlU2Y67Nml/nyNiy/ELdRqdy/c6Vz5fn/Dlbounmsc6n5/dHzBSi+KT58Cw6M5N5SflprzIPzU/XmvkjZRoV7WlQnbrSa7ibhPLUnBQpz2HNKUGrwjFvWS+zbV8uokUz2ni1Vdk6Otf5bx+cOhK3O3pD2vkyyKzOqMpeT2Yt2bvbhoiShy00XobTVRoTS9CXcbXRl9mXcZhpZzWfVL1LfZj4/wCIq2WeYZdWlVlJUajV9PNe5aEZ5RW+4q/kZ6HBalcdY3DxnVY8l81rds+fafheYCP1cfZXgbnAywmFmoRThJWS4PkbXhpfYl3MobzuZetxxMVhJymHpPsXiWJFy+m1F3TTb49iJRzSY8BHxVX1FvfwRuqTsm3uRHwsG25ve/8ALAlupQUY23WK/FVduSiuLsv3N2OxVtEYZXQv9Y+OkezizLWeeFhGNklyPQDDcAAAAAAAB4zhc6qJfSI63+s+N2d2crnXR2pOpOcJQ2Z89q6drPctSN1FZtHCw6DJSl57505zo01HDUlf/twffCL+ZGqxtUcudaS74J/pJ2PyaVBUoKMpRjSjDaUW7uC2dbbtLG6h0fqVaNRqLUnOMoKd432VZ9l1dEOaW3NdLuuakV79+Vl0Sn9dJc6fhJfudgcv0VyGrSm6lVKPmuKSd27tP5HUE3p4mKcqLrr1vm3WdgAJCCAAAAAAAAAAAAasRVstPSei/cDTWe3LZW5b+0zxFXZjZGVKnsx8SsxtZt2WrbskGszpjSpeVnb1VrJ9XL3l0lbRGjBYXYjbjvb5skAiNAADYAAAAAAAAAAGMqae9HsY23HpEea0vvYfmQ0bSwRqeY0pOyqwb5bSN9Soopyk0kt7e5IDIET/AFaj97D8yH+rUfvYfmQEsEermFOLtKpGLtezkk7PibKVeMo7UZJx5p3Wm8DYCKs1pPRVYa7vORKAAADGc0k22kkrtvRJcyBDPacnaO0+tRsvjYrelWKlenSSfk5vVrc58Ivlz632GrB0NlETLnms6hPx9NWcffafPhf/AE+LWju/s7pX7DKlS9aW/wACnfNaNbnxRtoZ3psVbJ8JrSMu37L+HZuN8WeL8T5cMmCaxuPCbjcRZbzTleGv9bLj6HVHn7yLJOpUVNbnrJ8o8f8AOsvEiSiRzO3oAMNwAAAAAAAAAAAAAOAnvfa/E784Ce99r8Q1sm5jk86KUm1KLdrq+j5NMl5PXlVhUwzlvheDeuzqrrs1RnnubwnBU6b2tU27NJW4amvoxRbqufCMLe9tWXwZlj1Q8zy10XFOSltJvRNWsZ5bkzrRlJTUbO2qb4X+ZM6VenT9l+KJXRX+HP2/0oGuVZ0hVq1uUI/Muci/ll/X4sp+kn8d+xH5lxkX8sv6/FmGY8uXw3pw9qPijvTgsN6cPaj4o70FQxlI9bKbG5ht3UXanxf2+pfh6+PZv5ZMkUjl2x45vOoeYuqpvT0U9/N9XUa0ioxXSGnGpGjq5S00Xmx0vq9y7CbSxF1e5W2tNp3K1+xtWsezfUkQa7uSKkiPKN2orfJ2S6zEeXSka8rvo9hlGkpK7clq277m1ZdRamnCUVCEYrdFJd3E3FtXeuVJfU2nXgABs1AAAAAAAAAAAAAA4Ce99r8TvzlJdHK127Q3/a/sGsptLorH1qkmuSio/G7LjC4WNOOzBWXxb5t8TcgGdOa6VenT9l+KJXRX+HP2/wBKMs9yudWUHDZtGLTu7b2bsiwEqUJRna7ldWd9LJBj1UvSRfXv2I/Ms8kxMVhneSWzt3u1dXbaJGcZP5ZJp7M46Jvc1yZRS6O1r+jF9anH5g8Sg4VefD24+KO9KLKujzhJVKjV46xjHVX5tl6CIUGZZqpNxT+rWjtvnb9Pj2FOlUrycaXmwTtOrwX4YL1pfBceTvcb0ZjUqbSnKEG7zhFek+qXq34/CxY08HGMVCEVGMVaKirJIhzita27LSOox46RGPz+n7y+W4iq1WnCzhClOUYQ1vvs6kn605b7vhoWWW5tZ7Oy3HVKeltpb423vt9x1WbdGqdZ7Uova5xey2uTf+M5LMMDKlVcHGybtSSWmwtIxiurlzvzI2THNeVngz481e1bzxqdlHzm9Elq2+RdZPlri/KT1m1u4QXJdfNmjo9kHk4+UqfxZLd93F+r28+4v4U7EnDi1zKs6rqK80x+PdkkegExWgAAAAAAAAAAAAAAAAAAAAAAAAAAAAAAAFjHYXIyAHlj0AAAAAAAAAAAAAAAAAAAAAAAAAAAAAAAAAAAAAAAAAAAAAAAAAAAAAAA/9k="/>
          <p:cNvSpPr>
            <a:spLocks noChangeAspect="1" noChangeArrowheads="1"/>
          </p:cNvSpPr>
          <p:nvPr/>
        </p:nvSpPr>
        <p:spPr bwMode="auto">
          <a:xfrm>
            <a:off x="3319626" y="432771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sz="1400"/>
          </a:p>
        </p:txBody>
      </p:sp>
      <p:sp>
        <p:nvSpPr>
          <p:cNvPr id="11" name="1 Rectángulo"/>
          <p:cNvSpPr/>
          <p:nvPr/>
        </p:nvSpPr>
        <p:spPr>
          <a:xfrm>
            <a:off x="388721" y="2348880"/>
            <a:ext cx="26711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Moneda extranjera</a:t>
            </a:r>
            <a:r>
              <a:rPr lang="es-MX" sz="1400" dirty="0" smtClean="0"/>
              <a:t>– Es cualquier moneda distinta a la de registro, a la funcional o a la de informe.</a:t>
            </a:r>
            <a:endParaRPr lang="es-MX" sz="1400" dirty="0"/>
          </a:p>
        </p:txBody>
      </p:sp>
      <p:sp>
        <p:nvSpPr>
          <p:cNvPr id="12" name="3 Rectángulo"/>
          <p:cNvSpPr/>
          <p:nvPr/>
        </p:nvSpPr>
        <p:spPr>
          <a:xfrm>
            <a:off x="5463122" y="2424538"/>
            <a:ext cx="33573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Tipo </a:t>
            </a:r>
            <a:r>
              <a:rPr lang="es-MX" sz="1400" b="1" dirty="0"/>
              <a:t>de cambio </a:t>
            </a:r>
            <a:r>
              <a:rPr lang="es-MX" sz="1400" dirty="0"/>
              <a:t>– es la relación de cambio a una fecha determinada entre dos monedas, </a:t>
            </a:r>
            <a:r>
              <a:rPr lang="es-MX" sz="1400" dirty="0" smtClean="0"/>
              <a:t>o  bien</a:t>
            </a:r>
            <a:r>
              <a:rPr lang="es-MX" sz="1400" dirty="0"/>
              <a:t>, a </a:t>
            </a:r>
            <a:r>
              <a:rPr lang="es-MX" sz="1400" dirty="0" smtClean="0"/>
              <a:t>una fecha </a:t>
            </a:r>
            <a:r>
              <a:rPr lang="es-MX" sz="1400" dirty="0"/>
              <a:t>determinada entre una moneda y alguna unidad de intercambio</a:t>
            </a:r>
            <a:r>
              <a:rPr lang="es-MX" sz="1400" dirty="0" smtClean="0"/>
              <a:t>,.</a:t>
            </a:r>
            <a:endParaRPr lang="es-MX" sz="1400" dirty="0"/>
          </a:p>
        </p:txBody>
      </p:sp>
      <p:sp>
        <p:nvSpPr>
          <p:cNvPr id="13" name="AutoShape 4" descr="Resultado de imagen para normas de informacion financiera 20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514058"/>
            <a:ext cx="13430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1 Rectángulo"/>
          <p:cNvSpPr/>
          <p:nvPr/>
        </p:nvSpPr>
        <p:spPr>
          <a:xfrm>
            <a:off x="388721" y="3410188"/>
            <a:ext cx="26711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Moneda de informe</a:t>
            </a:r>
            <a:r>
              <a:rPr lang="es-MX" sz="1400" dirty="0" smtClean="0"/>
              <a:t>– Es aquella elegida y utilizada por una entidad para presentar sus estados financieros</a:t>
            </a:r>
            <a:endParaRPr lang="es-MX" sz="1400" dirty="0"/>
          </a:p>
        </p:txBody>
      </p:sp>
      <p:sp>
        <p:nvSpPr>
          <p:cNvPr id="17" name="1 Rectángulo"/>
          <p:cNvSpPr/>
          <p:nvPr/>
        </p:nvSpPr>
        <p:spPr>
          <a:xfrm>
            <a:off x="388721" y="4421174"/>
            <a:ext cx="26711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Moneda de registro</a:t>
            </a:r>
            <a:r>
              <a:rPr lang="es-MX" sz="1400" dirty="0" smtClean="0"/>
              <a:t>– Es aquella en la cual la entidad mantiene sus registros contables.</a:t>
            </a:r>
            <a:endParaRPr lang="es-MX" sz="1400" dirty="0"/>
          </a:p>
        </p:txBody>
      </p:sp>
      <p:sp>
        <p:nvSpPr>
          <p:cNvPr id="18" name="1 Rectángulo"/>
          <p:cNvSpPr/>
          <p:nvPr/>
        </p:nvSpPr>
        <p:spPr>
          <a:xfrm>
            <a:off x="388721" y="5248407"/>
            <a:ext cx="26711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Moneda funcional</a:t>
            </a:r>
            <a:r>
              <a:rPr lang="es-MX" sz="1400" dirty="0" smtClean="0"/>
              <a:t>– Es aquella con la que opera una entidad en su entorno económico primarios.</a:t>
            </a:r>
            <a:endParaRPr lang="es-MX" sz="1400" dirty="0"/>
          </a:p>
        </p:txBody>
      </p:sp>
      <p:sp>
        <p:nvSpPr>
          <p:cNvPr id="19" name="3 Rectángulo"/>
          <p:cNvSpPr/>
          <p:nvPr/>
        </p:nvSpPr>
        <p:spPr>
          <a:xfrm>
            <a:off x="5481734" y="4470914"/>
            <a:ext cx="32667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Tipo </a:t>
            </a:r>
            <a:r>
              <a:rPr lang="es-MX" sz="1400" b="1" dirty="0"/>
              <a:t>de </a:t>
            </a:r>
            <a:r>
              <a:rPr lang="es-MX" sz="1400" b="1" dirty="0" smtClean="0"/>
              <a:t>cambio de cierre </a:t>
            </a:r>
            <a:r>
              <a:rPr lang="es-MX" sz="1400" dirty="0"/>
              <a:t>– </a:t>
            </a:r>
            <a:r>
              <a:rPr lang="es-MX" sz="1400" dirty="0" smtClean="0"/>
              <a:t>Es el de contado a la fecha del balance general</a:t>
            </a:r>
            <a:endParaRPr lang="es-MX" sz="1400" dirty="0"/>
          </a:p>
        </p:txBody>
      </p:sp>
      <p:sp>
        <p:nvSpPr>
          <p:cNvPr id="20" name="3 Rectángulo"/>
          <p:cNvSpPr/>
          <p:nvPr/>
        </p:nvSpPr>
        <p:spPr>
          <a:xfrm>
            <a:off x="5451112" y="5248407"/>
            <a:ext cx="3369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Tipo </a:t>
            </a:r>
            <a:r>
              <a:rPr lang="es-MX" sz="1400" b="1" dirty="0"/>
              <a:t>de </a:t>
            </a:r>
            <a:r>
              <a:rPr lang="es-MX" sz="1400" b="1" dirty="0" smtClean="0"/>
              <a:t>cambio histórico </a:t>
            </a:r>
            <a:r>
              <a:rPr lang="es-MX" sz="1400" dirty="0"/>
              <a:t>– </a:t>
            </a:r>
            <a:r>
              <a:rPr lang="es-MX" sz="1400" dirty="0" smtClean="0"/>
              <a:t>Es el de contado a la fecha de la transacción</a:t>
            </a:r>
            <a:endParaRPr lang="es-MX" sz="1400" dirty="0"/>
          </a:p>
        </p:txBody>
      </p:sp>
      <p:sp>
        <p:nvSpPr>
          <p:cNvPr id="21" name="3 Rectángulo"/>
          <p:cNvSpPr/>
          <p:nvPr/>
        </p:nvSpPr>
        <p:spPr>
          <a:xfrm>
            <a:off x="5481734" y="3682584"/>
            <a:ext cx="33573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Tipo </a:t>
            </a:r>
            <a:r>
              <a:rPr lang="es-MX" sz="1400" b="1" dirty="0"/>
              <a:t>de </a:t>
            </a:r>
            <a:r>
              <a:rPr lang="es-MX" sz="1400" b="1" dirty="0" smtClean="0"/>
              <a:t>cambio de contado </a:t>
            </a:r>
            <a:r>
              <a:rPr lang="es-MX" sz="1400" dirty="0"/>
              <a:t>– </a:t>
            </a:r>
            <a:r>
              <a:rPr lang="es-MX" sz="1400" dirty="0" smtClean="0"/>
              <a:t>Es el utilizado en transacciones con entrega inmediata.</a:t>
            </a:r>
            <a:endParaRPr lang="es-MX" sz="1400" dirty="0"/>
          </a:p>
        </p:txBody>
      </p:sp>
      <p:sp>
        <p:nvSpPr>
          <p:cNvPr id="22" name="1 Rectángulo"/>
          <p:cNvSpPr/>
          <p:nvPr/>
        </p:nvSpPr>
        <p:spPr>
          <a:xfrm>
            <a:off x="460374" y="904586"/>
            <a:ext cx="83787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 smtClean="0"/>
              <a:t>NIF B -15  Operación </a:t>
            </a:r>
            <a:r>
              <a:rPr lang="es-MX" sz="1400" b="1" dirty="0"/>
              <a:t>extranjera</a:t>
            </a:r>
            <a:r>
              <a:rPr lang="es-MX" sz="1400" dirty="0"/>
              <a:t> – es una entidad jurídica o una unidad generadora de efectivo cuyas operaciones están basadas o se llevan a cabo en un entorno económico o moneda distintos a los de la entidad informante.</a:t>
            </a:r>
          </a:p>
        </p:txBody>
      </p:sp>
      <p:sp>
        <p:nvSpPr>
          <p:cNvPr id="23" name="10 Rectángulo"/>
          <p:cNvSpPr/>
          <p:nvPr/>
        </p:nvSpPr>
        <p:spPr>
          <a:xfrm>
            <a:off x="460374" y="1584880"/>
            <a:ext cx="84661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/>
              <a:t>NIF B -</a:t>
            </a:r>
            <a:r>
              <a:rPr lang="es-MX" sz="1400" b="1" dirty="0" smtClean="0"/>
              <a:t>15  Fluctuación cambiaria</a:t>
            </a:r>
            <a:r>
              <a:rPr lang="es-MX" sz="1400" dirty="0" smtClean="0"/>
              <a:t>– Es la diferencia de convertir transacciones o saldos denominados en moneda extranjera a otra moneda, utilizando diferentes tipos de cambio y convertir información financiera de la moneda de registro a la funcional.</a:t>
            </a:r>
            <a:endParaRPr lang="es-MX" sz="1400" dirty="0"/>
          </a:p>
        </p:txBody>
      </p:sp>
      <p:sp>
        <p:nvSpPr>
          <p:cNvPr id="24" name="2 Rectángulo"/>
          <p:cNvSpPr/>
          <p:nvPr/>
        </p:nvSpPr>
        <p:spPr>
          <a:xfrm>
            <a:off x="1831011" y="473234"/>
            <a:ext cx="5508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DEFINICIÓN DE TÉRMINOS</a:t>
            </a:r>
            <a:endParaRPr lang="es-MX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7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76672"/>
            <a:ext cx="799288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/>
              <a:t>Instituto Mexicano de Contadores Públicos </a:t>
            </a:r>
            <a:r>
              <a:rPr lang="es-ES" sz="2000" dirty="0"/>
              <a:t>(</a:t>
            </a:r>
            <a:r>
              <a:rPr lang="es-ES" sz="2000" dirty="0" smtClean="0"/>
              <a:t>2015). </a:t>
            </a:r>
            <a:r>
              <a:rPr lang="es-ES" sz="2000" i="1" dirty="0"/>
              <a:t>Normas de Información Financiera.</a:t>
            </a:r>
            <a:r>
              <a:rPr lang="es-ES" sz="2000" dirty="0"/>
              <a:t> </a:t>
            </a:r>
            <a:r>
              <a:rPr lang="es-ES" sz="2000" dirty="0" smtClean="0"/>
              <a:t>México: </a:t>
            </a:r>
            <a:r>
              <a:rPr lang="es-ES" sz="2000" dirty="0"/>
              <a:t>ANFECA.</a:t>
            </a:r>
            <a:endParaRPr lang="es-MX" sz="2000" dirty="0"/>
          </a:p>
          <a:p>
            <a:r>
              <a:rPr lang="es-MX" sz="2000" dirty="0"/>
              <a:t>NORMAS DE INFORMACIÓN FINANCIERA 2015</a:t>
            </a:r>
          </a:p>
          <a:p>
            <a:r>
              <a:rPr lang="es-MX" sz="2000" dirty="0" smtClean="0"/>
              <a:t>IMCP</a:t>
            </a:r>
          </a:p>
          <a:p>
            <a:endParaRPr lang="es-MX" sz="2000" dirty="0"/>
          </a:p>
          <a:p>
            <a:r>
              <a:rPr lang="es-MX" sz="2000" dirty="0" smtClean="0"/>
              <a:t>Joaquín A. Moreno Fernández. </a:t>
            </a:r>
            <a:r>
              <a:rPr lang="es-MX" sz="2000" dirty="0"/>
              <a:t>4ta edición</a:t>
            </a:r>
          </a:p>
          <a:p>
            <a:r>
              <a:rPr lang="es-MX" sz="2000" dirty="0"/>
              <a:t>Grupo editorial patria</a:t>
            </a:r>
          </a:p>
          <a:p>
            <a:r>
              <a:rPr lang="es-MX" sz="2000" dirty="0"/>
              <a:t>C</a:t>
            </a:r>
            <a:r>
              <a:rPr lang="es-MX" sz="2000" dirty="0" smtClean="0"/>
              <a:t>ontabilidad de la estructura financiera de la empresa</a:t>
            </a:r>
          </a:p>
          <a:p>
            <a:endParaRPr lang="es-MX" sz="2000" dirty="0" smtClean="0"/>
          </a:p>
          <a:p>
            <a:r>
              <a:rPr lang="es-MX" sz="2000" dirty="0"/>
              <a:t>Elías Lara </a:t>
            </a:r>
            <a:r>
              <a:rPr lang="es-MX" sz="2000" dirty="0" smtClean="0"/>
              <a:t>Flores </a:t>
            </a:r>
          </a:p>
          <a:p>
            <a:r>
              <a:rPr lang="es-MX" sz="2000" dirty="0" smtClean="0"/>
              <a:t>Editorial </a:t>
            </a:r>
            <a:r>
              <a:rPr lang="es-MX" sz="2000" dirty="0"/>
              <a:t>trillas</a:t>
            </a:r>
          </a:p>
          <a:p>
            <a:r>
              <a:rPr lang="es-MX" sz="2000" dirty="0" smtClean="0"/>
              <a:t>Segundo curso de contabilidad</a:t>
            </a: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Importación de Mercancía</a:t>
            </a:r>
          </a:p>
          <a:p>
            <a:pPr algn="just"/>
            <a:endParaRPr lang="es-MX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 le conoce como importaciones en el mercado internacional a las compras efectuadas en países del extranjero. Estas pueden ser al contado o a crédito. </a:t>
            </a:r>
          </a:p>
          <a:p>
            <a:pPr algn="just"/>
            <a:endParaRPr lang="es-MX" altLang="es-MX" sz="1400" dirty="0">
              <a:solidFill>
                <a:srgbClr val="2121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altLang="es-MX" sz="1400" dirty="0" smtClean="0">
              <a:solidFill>
                <a:srgbClr val="2121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altLang="es-MX" sz="1400" dirty="0" smtClean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known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imports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purchases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made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countries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can be in cash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s-MX" altLang="es-MX" sz="14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altLang="es-MX" sz="1400" dirty="0" err="1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</a:t>
            </a:r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400" dirty="0" smtClean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 smtClean="0">
                <a:latin typeface="+mj-lt"/>
                <a:cs typeface="Arial" pitchFamily="34" charset="0"/>
              </a:rPr>
              <a:t>Inventarios, mercancías, extranjero, importaciones, Tipo de cambio, moneda.</a:t>
            </a:r>
          </a:p>
          <a:p>
            <a:pPr algn="just"/>
            <a:endParaRPr lang="es-MX" dirty="0">
              <a:latin typeface="+mj-lt"/>
              <a:cs typeface="Arial" pitchFamily="34" charset="0"/>
            </a:endParaRPr>
          </a:p>
          <a:p>
            <a:pPr lvl="0" algn="just"/>
            <a:r>
              <a:rPr lang="es-MX" altLang="es-MX" dirty="0" err="1">
                <a:solidFill>
                  <a:srgbClr val="212121"/>
                </a:solidFill>
                <a:latin typeface="+mj-lt"/>
              </a:rPr>
              <a:t>I</a:t>
            </a:r>
            <a:r>
              <a:rPr lang="es-MX" altLang="es-MX" dirty="0" err="1" smtClean="0">
                <a:solidFill>
                  <a:srgbClr val="212121"/>
                </a:solidFill>
                <a:latin typeface="+mj-lt"/>
              </a:rPr>
              <a:t>nventories</a:t>
            </a:r>
            <a:r>
              <a:rPr lang="es-MX" altLang="es-MX" dirty="0">
                <a:solidFill>
                  <a:srgbClr val="212121"/>
                </a:solidFill>
                <a:latin typeface="+mj-lt"/>
              </a:rPr>
              <a:t>, </a:t>
            </a:r>
            <a:r>
              <a:rPr lang="es-MX" altLang="es-MX" dirty="0" err="1">
                <a:solidFill>
                  <a:srgbClr val="212121"/>
                </a:solidFill>
                <a:latin typeface="+mj-lt"/>
              </a:rPr>
              <a:t>goods</a:t>
            </a:r>
            <a:r>
              <a:rPr lang="es-MX" altLang="es-MX" dirty="0">
                <a:solidFill>
                  <a:srgbClr val="212121"/>
                </a:solidFill>
                <a:latin typeface="+mj-lt"/>
              </a:rPr>
              <a:t> </a:t>
            </a:r>
            <a:r>
              <a:rPr lang="es-MX" altLang="es-MX" dirty="0" err="1">
                <a:solidFill>
                  <a:srgbClr val="212121"/>
                </a:solidFill>
                <a:latin typeface="+mj-lt"/>
              </a:rPr>
              <a:t>abroad</a:t>
            </a:r>
            <a:r>
              <a:rPr lang="es-MX" altLang="es-MX" dirty="0">
                <a:solidFill>
                  <a:srgbClr val="212121"/>
                </a:solidFill>
                <a:latin typeface="+mj-lt"/>
              </a:rPr>
              <a:t> , </a:t>
            </a:r>
            <a:r>
              <a:rPr lang="es-MX" altLang="es-MX" dirty="0" err="1">
                <a:solidFill>
                  <a:srgbClr val="212121"/>
                </a:solidFill>
                <a:latin typeface="+mj-lt"/>
              </a:rPr>
              <a:t>imports</a:t>
            </a:r>
            <a:r>
              <a:rPr lang="es-MX" altLang="es-MX" dirty="0">
                <a:solidFill>
                  <a:srgbClr val="212121"/>
                </a:solidFill>
                <a:latin typeface="+mj-lt"/>
              </a:rPr>
              <a:t>, </a:t>
            </a:r>
            <a:r>
              <a:rPr lang="es-MX" altLang="es-MX" dirty="0" err="1">
                <a:solidFill>
                  <a:srgbClr val="212121"/>
                </a:solidFill>
                <a:latin typeface="+mj-lt"/>
              </a:rPr>
              <a:t>exchange</a:t>
            </a:r>
            <a:r>
              <a:rPr lang="es-MX" altLang="es-MX" dirty="0">
                <a:solidFill>
                  <a:srgbClr val="212121"/>
                </a:solidFill>
                <a:latin typeface="+mj-lt"/>
              </a:rPr>
              <a:t> , </a:t>
            </a:r>
            <a:r>
              <a:rPr lang="es-MX" altLang="es-MX" dirty="0" err="1">
                <a:solidFill>
                  <a:srgbClr val="212121"/>
                </a:solidFill>
                <a:latin typeface="+mj-lt"/>
              </a:rPr>
              <a:t>currency</a:t>
            </a:r>
            <a:r>
              <a:rPr lang="es-MX" altLang="es-MX" dirty="0">
                <a:latin typeface="+mj-lt"/>
              </a:rPr>
              <a:t> </a:t>
            </a: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36267"/>
            <a:ext cx="65724" cy="1846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.</a:t>
            </a:r>
            <a:r>
              <a:rPr kumimoji="0" lang="es-MX" altLang="es-MX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general: 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/>
              <a:t>El estudiante al finalizar el curso será capaz de comprender y elaborar estados financieros de conformidad con las Normas de información Financiera, aplicando serie NIF C y  NIF D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80617" y="404663"/>
            <a:ext cx="828092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/>
              <a:t>TRANSACCIONES CELEBRADAS EN MONEDA EXTRANJERA</a:t>
            </a:r>
          </a:p>
          <a:p>
            <a:endParaRPr lang="es-MX" sz="2800" dirty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/>
              <a:t>Conocer las bases para cuantificar las transacciones </a:t>
            </a:r>
            <a:r>
              <a:rPr lang="es-MX" dirty="0" smtClean="0"/>
              <a:t>en </a:t>
            </a:r>
            <a:r>
              <a:rPr lang="es-MX" dirty="0"/>
              <a:t>moneda extranjera realizadas por una entidad económica  y su presentación en los estados financieros.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6" y="404664"/>
            <a:ext cx="84190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sz="2400" dirty="0" smtClean="0">
                <a:solidFill>
                  <a:srgbClr val="0070C0"/>
                </a:solidFill>
              </a:rPr>
              <a:t>IMPORTACIÓN DE MERCANCÍA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La NIF B-15 tiene como objetivo establecer las normas para el reconocimiento de loas transacciones en moneda extranjera y de las operaciones extranjeras en los estados financieros de la entidad informante y la conversión de su información  financiera a una moneda de informe diferente a su moneda de registro o a un moneda funcional.</a:t>
            </a: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4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6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2" name="Picture 8" descr="https://encrypted-tbn1.gstatic.com/images?q=tbn:ANd9GcRhbeIfYIqJ3yFmzdlYn94fyPP-WLUcXQY1M6oNtb-AucAWku5_6_eyD3m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467" y="620688"/>
            <a:ext cx="1159100" cy="1454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574795"/>
            <a:ext cx="8126401" cy="1422157"/>
          </a:xfrm>
        </p:spPr>
        <p:txBody>
          <a:bodyPr>
            <a:normAutofit fontScale="90000"/>
          </a:bodyPr>
          <a:lstStyle/>
          <a:p>
            <a:r>
              <a:rPr lang="es-MX" sz="2000" b="0" cap="none" dirty="0" smtClean="0"/>
              <a:t>El control de los eventos económicos de los inventarios se inicia con el pedido que el departamento de compras.</a:t>
            </a:r>
            <a:br>
              <a:rPr lang="es-MX" sz="2000" b="0" cap="none" dirty="0" smtClean="0"/>
            </a:br>
            <a:r>
              <a:rPr lang="es-MX" sz="2000" b="0" cap="none" dirty="0"/>
              <a:t/>
            </a:r>
            <a:br>
              <a:rPr lang="es-MX" sz="2000" b="0" cap="none" dirty="0"/>
            </a:br>
            <a:r>
              <a:rPr lang="es-MX" sz="2000" b="0" cap="none" dirty="0" smtClean="0"/>
              <a:t/>
            </a:r>
            <a:br>
              <a:rPr lang="es-MX" sz="2000" b="0" cap="none" dirty="0" smtClean="0"/>
            </a:br>
            <a:r>
              <a:rPr lang="es-MX" sz="2000" b="0" cap="none" dirty="0"/>
              <a:t/>
            </a:r>
            <a:br>
              <a:rPr lang="es-MX" sz="2000" b="0" cap="none" dirty="0"/>
            </a:br>
            <a:r>
              <a:rPr lang="es-MX" sz="2000" b="0" cap="none" dirty="0" smtClean="0"/>
              <a:t/>
            </a:r>
            <a:br>
              <a:rPr lang="es-MX" sz="2000" b="0" cap="none" dirty="0" smtClean="0"/>
            </a:br>
            <a:r>
              <a:rPr lang="es-MX" sz="2000" b="0" cap="none" dirty="0" smtClean="0"/>
              <a:t/>
            </a:r>
            <a:br>
              <a:rPr lang="es-MX" sz="2000" b="0" cap="none" dirty="0" smtClean="0"/>
            </a:br>
            <a:r>
              <a:rPr lang="es-MX" sz="2000" b="0" cap="none" dirty="0"/>
              <a:t/>
            </a:r>
            <a:br>
              <a:rPr lang="es-MX" sz="2000" b="0" cap="none" dirty="0"/>
            </a:br>
            <a:endParaRPr lang="es-MX" sz="2000" b="0" cap="none" dirty="0"/>
          </a:p>
        </p:txBody>
      </p:sp>
      <p:sp>
        <p:nvSpPr>
          <p:cNvPr id="4" name="3 CuadroTexto"/>
          <p:cNvSpPr txBox="1"/>
          <p:nvPr/>
        </p:nvSpPr>
        <p:spPr>
          <a:xfrm>
            <a:off x="403125" y="620688"/>
            <a:ext cx="84190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39552" y="4549676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/>
              <a:t>La mayor parte de las operaciones de compras se registran en el momento de recibirse y generalmente cuando se adquieren los gastos y riesgos son por cuenta del vendedor, pero existen compras que expresan que todos los  gastos y riesgos de transporte son por cuenta del comprador  una vez que las mercancías las haya embarcado el vendedor, las cuales se acumulan en la cuenta de </a:t>
            </a:r>
            <a:r>
              <a:rPr lang="es-MX" dirty="0">
                <a:solidFill>
                  <a:srgbClr val="FF0000"/>
                </a:solidFill>
              </a:rPr>
              <a:t>mercancías en transito.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2050" name="Picture 2" descr="Image result for mercancias en trans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367647"/>
            <a:ext cx="2466975" cy="18478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526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CuadroTexto"/>
          <p:cNvSpPr txBox="1"/>
          <p:nvPr/>
        </p:nvSpPr>
        <p:spPr>
          <a:xfrm>
            <a:off x="-107858" y="383483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C00000"/>
                </a:solidFill>
              </a:rPr>
              <a:t>GIRO </a:t>
            </a:r>
          </a:p>
          <a:p>
            <a:pPr algn="ctr"/>
            <a:r>
              <a:rPr lang="es-MX" b="1" dirty="0" smtClean="0">
                <a:solidFill>
                  <a:srgbClr val="C00000"/>
                </a:solidFill>
              </a:rPr>
              <a:t>COMERCIAL</a:t>
            </a:r>
            <a:endParaRPr lang="es-MX" b="1" dirty="0">
              <a:solidFill>
                <a:srgbClr val="C00000"/>
              </a:solidFill>
            </a:endParaRPr>
          </a:p>
        </p:txBody>
      </p:sp>
      <p:pic>
        <p:nvPicPr>
          <p:cNvPr id="6" name="Picture 2" descr="https://encrypted-tbn0.gstatic.com/images?q=tbn:ANd9GcQ-fOjdHyuZRnLGhv-NZFYzAkARTtXADrIpy8y7u-6Z5bExdJq6q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26" y="2441005"/>
            <a:ext cx="1441273" cy="107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2 CuadroTexto"/>
          <p:cNvSpPr txBox="1"/>
          <p:nvPr/>
        </p:nvSpPr>
        <p:spPr>
          <a:xfrm>
            <a:off x="1579209" y="3031717"/>
            <a:ext cx="2515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INVENTARIOS</a:t>
            </a:r>
            <a:endParaRPr lang="es-MX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3 CuadroTexto"/>
          <p:cNvSpPr txBox="1"/>
          <p:nvPr/>
        </p:nvSpPr>
        <p:spPr>
          <a:xfrm>
            <a:off x="1547664" y="1193417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COMPRAS</a:t>
            </a:r>
            <a:endParaRPr lang="es-MX" b="1" dirty="0"/>
          </a:p>
        </p:txBody>
      </p:sp>
      <p:sp>
        <p:nvSpPr>
          <p:cNvPr id="9" name="5 CuadroTexto"/>
          <p:cNvSpPr txBox="1"/>
          <p:nvPr/>
        </p:nvSpPr>
        <p:spPr>
          <a:xfrm>
            <a:off x="1579209" y="587474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VENTAS</a:t>
            </a:r>
            <a:endParaRPr lang="es-MX" b="1" dirty="0"/>
          </a:p>
        </p:txBody>
      </p:sp>
      <p:sp>
        <p:nvSpPr>
          <p:cNvPr id="10" name="4 Flecha derecha"/>
          <p:cNvSpPr/>
          <p:nvPr/>
        </p:nvSpPr>
        <p:spPr>
          <a:xfrm rot="5400000">
            <a:off x="2138580" y="4805607"/>
            <a:ext cx="978408" cy="48463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6 CuadroTexto"/>
          <p:cNvSpPr txBox="1"/>
          <p:nvPr/>
        </p:nvSpPr>
        <p:spPr>
          <a:xfrm>
            <a:off x="1848451" y="3574775"/>
            <a:ext cx="2618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b="1" dirty="0" smtClean="0"/>
              <a:t>NIF C-4 </a:t>
            </a:r>
            <a:r>
              <a:rPr lang="es-MX" sz="1200" dirty="0" smtClean="0"/>
              <a:t>Son activos no monetarios sobre los cuales la entidad ya tiene los riesgos y beneficios.</a:t>
            </a:r>
            <a:endParaRPr lang="es-MX" sz="1200" dirty="0"/>
          </a:p>
        </p:txBody>
      </p:sp>
      <p:sp>
        <p:nvSpPr>
          <p:cNvPr id="12" name="8 CuadroTexto"/>
          <p:cNvSpPr txBox="1"/>
          <p:nvPr/>
        </p:nvSpPr>
        <p:spPr>
          <a:xfrm>
            <a:off x="3909794" y="8948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663300"/>
                </a:solidFill>
              </a:rPr>
              <a:t>1.- Locales</a:t>
            </a:r>
            <a:endParaRPr lang="es-MX" dirty="0">
              <a:solidFill>
                <a:srgbClr val="663300"/>
              </a:solidFill>
            </a:endParaRPr>
          </a:p>
        </p:txBody>
      </p:sp>
      <p:sp>
        <p:nvSpPr>
          <p:cNvPr id="13" name="10 CuadroTexto"/>
          <p:cNvSpPr txBox="1"/>
          <p:nvPr/>
        </p:nvSpPr>
        <p:spPr>
          <a:xfrm>
            <a:off x="3909794" y="1246771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663300"/>
                </a:solidFill>
              </a:rPr>
              <a:t>2</a:t>
            </a:r>
            <a:r>
              <a:rPr lang="es-MX" dirty="0" smtClean="0">
                <a:solidFill>
                  <a:srgbClr val="663300"/>
                </a:solidFill>
              </a:rPr>
              <a:t>. Foráneas</a:t>
            </a:r>
            <a:endParaRPr lang="es-MX" dirty="0">
              <a:solidFill>
                <a:srgbClr val="663300"/>
              </a:solidFill>
            </a:endParaRPr>
          </a:p>
        </p:txBody>
      </p:sp>
      <p:sp>
        <p:nvSpPr>
          <p:cNvPr id="14" name="18 Flecha derecha"/>
          <p:cNvSpPr/>
          <p:nvPr/>
        </p:nvSpPr>
        <p:spPr>
          <a:xfrm rot="5400000">
            <a:off x="2091441" y="1957725"/>
            <a:ext cx="978408" cy="48463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7 Abrir llave"/>
          <p:cNvSpPr/>
          <p:nvPr/>
        </p:nvSpPr>
        <p:spPr>
          <a:xfrm>
            <a:off x="3237669" y="721466"/>
            <a:ext cx="553206" cy="1789274"/>
          </a:xfrm>
          <a:prstGeom prst="leftBrace">
            <a:avLst>
              <a:gd name="adj1" fmla="val 8333"/>
              <a:gd name="adj2" fmla="val 47079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6 CuadroTexto"/>
          <p:cNvSpPr txBox="1"/>
          <p:nvPr/>
        </p:nvSpPr>
        <p:spPr>
          <a:xfrm>
            <a:off x="4769872" y="3082071"/>
            <a:ext cx="175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1.- Nacionales</a:t>
            </a:r>
          </a:p>
          <a:p>
            <a:endParaRPr lang="es-MX" dirty="0">
              <a:solidFill>
                <a:srgbClr val="FFC000"/>
              </a:solidFill>
            </a:endParaRPr>
          </a:p>
        </p:txBody>
      </p:sp>
      <p:sp>
        <p:nvSpPr>
          <p:cNvPr id="17" name="23 Rectángulo"/>
          <p:cNvSpPr/>
          <p:nvPr/>
        </p:nvSpPr>
        <p:spPr>
          <a:xfrm>
            <a:off x="3875193" y="1656692"/>
            <a:ext cx="5224413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>
                <a:solidFill>
                  <a:srgbClr val="002060"/>
                </a:solidFill>
              </a:rPr>
              <a:t>NIF C-4 </a:t>
            </a:r>
            <a:r>
              <a:rPr lang="es-MX" sz="1400" b="1" dirty="0" smtClean="0">
                <a:solidFill>
                  <a:srgbClr val="002060"/>
                </a:solidFill>
              </a:rPr>
              <a:t> Inventarios (mercancías) en tránsito</a:t>
            </a:r>
          </a:p>
          <a:p>
            <a:pPr algn="just"/>
            <a:r>
              <a:rPr lang="es-MX" sz="1200" dirty="0" smtClean="0">
                <a:solidFill>
                  <a:srgbClr val="002060"/>
                </a:solidFill>
              </a:rPr>
              <a:t>Los artículos que se adquieren y se trasladan por cualquier medio de las instalaciones del proveedor a las de la entidad adquirente, a partir del momento en que se transfieren a ésta los beneficios y riesgos inherentes a ellos deben reconocerse en el rubro de inventarios en tránsito, como parte de los inventarios. </a:t>
            </a:r>
            <a:endParaRPr lang="es-MX" sz="1200" dirty="0">
              <a:solidFill>
                <a:srgbClr val="002060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6971509" y="3112618"/>
            <a:ext cx="1554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2.- Extranjeras</a:t>
            </a:r>
          </a:p>
        </p:txBody>
      </p:sp>
      <p:sp>
        <p:nvSpPr>
          <p:cNvPr id="19" name="20 Flecha izquierda y arriba"/>
          <p:cNvSpPr/>
          <p:nvPr/>
        </p:nvSpPr>
        <p:spPr>
          <a:xfrm rot="13659179">
            <a:off x="6336731" y="2663626"/>
            <a:ext cx="698201" cy="715731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843" y="3487831"/>
            <a:ext cx="742412" cy="344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576" y="3498315"/>
            <a:ext cx="576064" cy="377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22 CuadroTexto"/>
          <p:cNvSpPr txBox="1"/>
          <p:nvPr/>
        </p:nvSpPr>
        <p:spPr>
          <a:xfrm>
            <a:off x="6971509" y="3889536"/>
            <a:ext cx="1432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Importaciones</a:t>
            </a:r>
            <a:endParaRPr lang="es-MX" sz="1400" b="1" dirty="0"/>
          </a:p>
        </p:txBody>
      </p:sp>
      <p:sp>
        <p:nvSpPr>
          <p:cNvPr id="23" name="29 Flecha izquierda y arriba"/>
          <p:cNvSpPr/>
          <p:nvPr/>
        </p:nvSpPr>
        <p:spPr>
          <a:xfrm rot="13659179">
            <a:off x="7094030" y="4170483"/>
            <a:ext cx="1069705" cy="1123858"/>
          </a:xfrm>
          <a:prstGeom prst="leftUpArrow">
            <a:avLst>
              <a:gd name="adj1" fmla="val 25389"/>
              <a:gd name="adj2" fmla="val 25000"/>
              <a:gd name="adj3" fmla="val 25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92D050"/>
              </a:solidFill>
            </a:endParaRPr>
          </a:p>
        </p:txBody>
      </p:sp>
      <p:sp>
        <p:nvSpPr>
          <p:cNvPr id="24" name="24 CuadroTexto"/>
          <p:cNvSpPr txBox="1"/>
          <p:nvPr/>
        </p:nvSpPr>
        <p:spPr>
          <a:xfrm>
            <a:off x="5865987" y="4998379"/>
            <a:ext cx="1762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u="sng" dirty="0" smtClean="0">
                <a:solidFill>
                  <a:srgbClr val="FFC000"/>
                </a:solidFill>
              </a:rPr>
              <a:t>1.- Contado</a:t>
            </a:r>
            <a:endParaRPr lang="es-MX" b="1" u="sng" dirty="0">
              <a:solidFill>
                <a:srgbClr val="FFC000"/>
              </a:solidFill>
            </a:endParaRPr>
          </a:p>
        </p:txBody>
      </p:sp>
      <p:sp>
        <p:nvSpPr>
          <p:cNvPr id="25" name="31 CuadroTexto"/>
          <p:cNvSpPr txBox="1"/>
          <p:nvPr/>
        </p:nvSpPr>
        <p:spPr>
          <a:xfrm>
            <a:off x="7628882" y="4974211"/>
            <a:ext cx="1259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u="sng" dirty="0">
                <a:solidFill>
                  <a:srgbClr val="FFC000"/>
                </a:solidFill>
              </a:rPr>
              <a:t>2</a:t>
            </a:r>
            <a:r>
              <a:rPr lang="es-MX" b="1" u="sng" dirty="0" smtClean="0">
                <a:solidFill>
                  <a:srgbClr val="FFC000"/>
                </a:solidFill>
              </a:rPr>
              <a:t>.- Crédito</a:t>
            </a:r>
            <a:endParaRPr lang="es-MX" b="1" u="sng" dirty="0">
              <a:solidFill>
                <a:srgbClr val="FFC000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7393543" y="5922306"/>
            <a:ext cx="1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Proveedores Extranjeros</a:t>
            </a:r>
            <a:endParaRPr lang="es-MX" dirty="0"/>
          </a:p>
        </p:txBody>
      </p:sp>
      <p:sp>
        <p:nvSpPr>
          <p:cNvPr id="27" name="33 Flecha derecha"/>
          <p:cNvSpPr/>
          <p:nvPr/>
        </p:nvSpPr>
        <p:spPr>
          <a:xfrm rot="5400000">
            <a:off x="7802461" y="5532538"/>
            <a:ext cx="489204" cy="33223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CuadroTexto"/>
          <p:cNvSpPr txBox="1"/>
          <p:nvPr/>
        </p:nvSpPr>
        <p:spPr>
          <a:xfrm>
            <a:off x="2123728" y="2167696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0070C0"/>
                </a:solidFill>
              </a:rPr>
              <a:t>MERCANCÍAS EN TRANSITO</a:t>
            </a:r>
          </a:p>
          <a:p>
            <a:endParaRPr lang="es-MX" dirty="0"/>
          </a:p>
        </p:txBody>
      </p:sp>
      <p:sp>
        <p:nvSpPr>
          <p:cNvPr id="13" name="2 CuadroTexto"/>
          <p:cNvSpPr txBox="1"/>
          <p:nvPr/>
        </p:nvSpPr>
        <p:spPr>
          <a:xfrm>
            <a:off x="675514" y="2599451"/>
            <a:ext cx="3890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Se carga: </a:t>
            </a:r>
          </a:p>
          <a:p>
            <a:endParaRPr lang="es-MX" dirty="0" smtClean="0">
              <a:solidFill>
                <a:srgbClr val="FF0000"/>
              </a:solidFill>
            </a:endParaRPr>
          </a:p>
          <a:p>
            <a:r>
              <a:rPr lang="es-MX" dirty="0" smtClean="0"/>
              <a:t>1.-Del importe del costo de la compra.</a:t>
            </a:r>
          </a:p>
          <a:p>
            <a:endParaRPr lang="es-MX" dirty="0"/>
          </a:p>
        </p:txBody>
      </p:sp>
      <p:sp>
        <p:nvSpPr>
          <p:cNvPr id="14" name="3 CuadroTexto"/>
          <p:cNvSpPr txBox="1"/>
          <p:nvPr/>
        </p:nvSpPr>
        <p:spPr>
          <a:xfrm>
            <a:off x="4694242" y="2576665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Se abona:</a:t>
            </a:r>
          </a:p>
          <a:p>
            <a:endParaRPr lang="es-MX" dirty="0" smtClean="0">
              <a:solidFill>
                <a:srgbClr val="FF0000"/>
              </a:solidFill>
            </a:endParaRPr>
          </a:p>
          <a:p>
            <a:r>
              <a:rPr lang="es-MX" dirty="0" smtClean="0"/>
              <a:t>1.- Transferencia a la cuenta de inventarios.</a:t>
            </a:r>
          </a:p>
          <a:p>
            <a:endParaRPr lang="es-MX" dirty="0"/>
          </a:p>
        </p:txBody>
      </p:sp>
      <p:sp>
        <p:nvSpPr>
          <p:cNvPr id="15" name="5 Rectángulo"/>
          <p:cNvSpPr/>
          <p:nvPr/>
        </p:nvSpPr>
        <p:spPr>
          <a:xfrm>
            <a:off x="470410" y="5265424"/>
            <a:ext cx="826558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b="1" dirty="0" smtClean="0"/>
              <a:t>NIF C-4 </a:t>
            </a:r>
            <a:r>
              <a:rPr lang="es-MX" sz="1400" dirty="0" smtClean="0"/>
              <a:t>El </a:t>
            </a:r>
            <a:r>
              <a:rPr lang="es-MX" sz="1400" dirty="0"/>
              <a:t>costo de compra de los artículos en inventarios debe incluir el </a:t>
            </a:r>
            <a:r>
              <a:rPr lang="es-MX" sz="1400" dirty="0" smtClean="0"/>
              <a:t>precio de </a:t>
            </a:r>
            <a:r>
              <a:rPr lang="es-MX" sz="1400" dirty="0"/>
              <a:t>compra erogado en la adquisición, los derechos de importación </a:t>
            </a:r>
            <a:r>
              <a:rPr lang="es-MX" sz="1400" dirty="0" smtClean="0"/>
              <a:t>y otros </a:t>
            </a:r>
            <a:r>
              <a:rPr lang="es-MX" sz="1400" dirty="0"/>
              <a:t>impuestos (diferentes a aquéllos que posteriormente la </a:t>
            </a:r>
            <a:r>
              <a:rPr lang="es-MX" sz="1400" dirty="0" smtClean="0"/>
              <a:t>entidad recupera </a:t>
            </a:r>
            <a:r>
              <a:rPr lang="es-MX" sz="1400" dirty="0"/>
              <a:t>de las autoridades impositivas), los costos de transporte</a:t>
            </a:r>
            <a:r>
              <a:rPr lang="es-MX" sz="1400" dirty="0" smtClean="0"/>
              <a:t>, almacenaje</a:t>
            </a:r>
            <a:r>
              <a:rPr lang="es-MX" sz="1400" dirty="0"/>
              <a:t>, manejo, seguros y todos los otros costos y </a:t>
            </a:r>
            <a:r>
              <a:rPr lang="es-MX" sz="1400" dirty="0" smtClean="0"/>
              <a:t>gastos directamente </a:t>
            </a:r>
            <a:r>
              <a:rPr lang="es-MX" sz="1400" dirty="0"/>
              <a:t>atribuibles a la adquisición de artículos terminados</a:t>
            </a:r>
            <a:r>
              <a:rPr lang="es-MX" sz="1400" dirty="0" smtClean="0"/>
              <a:t>, materiales </a:t>
            </a:r>
            <a:r>
              <a:rPr lang="es-MX" sz="1400" dirty="0"/>
              <a:t>y servicios</a:t>
            </a:r>
            <a:r>
              <a:rPr lang="es-MX" sz="1200" dirty="0">
                <a:solidFill>
                  <a:schemeClr val="bg1"/>
                </a:solidFill>
              </a:rPr>
              <a:t>. </a:t>
            </a:r>
          </a:p>
        </p:txBody>
      </p:sp>
      <p:cxnSp>
        <p:nvCxnSpPr>
          <p:cNvPr id="16" name="7 Conector recto"/>
          <p:cNvCxnSpPr/>
          <p:nvPr/>
        </p:nvCxnSpPr>
        <p:spPr>
          <a:xfrm>
            <a:off x="899592" y="2490861"/>
            <a:ext cx="71647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8 Conector recto"/>
          <p:cNvCxnSpPr/>
          <p:nvPr/>
        </p:nvCxnSpPr>
        <p:spPr>
          <a:xfrm>
            <a:off x="4603203" y="2490861"/>
            <a:ext cx="0" cy="16237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2 CuadroTexto"/>
          <p:cNvSpPr txBox="1"/>
          <p:nvPr/>
        </p:nvSpPr>
        <p:spPr>
          <a:xfrm>
            <a:off x="449542" y="4336543"/>
            <a:ext cx="8370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saldo de esta cuenta debe ser </a:t>
            </a:r>
            <a:r>
              <a:rPr lang="es-MX" b="1" u="sng" dirty="0" smtClean="0"/>
              <a:t>deudor</a:t>
            </a:r>
            <a:r>
              <a:rPr lang="es-MX" dirty="0" smtClean="0"/>
              <a:t> y representa el valor de las mercancías que se encuentran en transito.</a:t>
            </a:r>
            <a:endParaRPr lang="es-MX" dirty="0"/>
          </a:p>
        </p:txBody>
      </p:sp>
      <p:pic>
        <p:nvPicPr>
          <p:cNvPr id="19" name="Picture 2" descr="Resultado de imagen para mercancias en transi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990" y="199570"/>
            <a:ext cx="2097106" cy="179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25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23728" y="476672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00B0F0"/>
                </a:solidFill>
              </a:rPr>
              <a:t>DOCUMENTOS Y CUENTAS POR PAGAR</a:t>
            </a:r>
            <a:endParaRPr lang="es-MX" dirty="0">
              <a:solidFill>
                <a:srgbClr val="00B0F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031800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Representan obligaciones provenientes de operaciones o </a:t>
            </a:r>
            <a:r>
              <a:rPr lang="es-MX" u="sng" dirty="0" smtClean="0"/>
              <a:t>transacciones pasadas tales como la adquisición de mercancías </a:t>
            </a:r>
            <a:r>
              <a:rPr lang="es-MX" dirty="0" smtClean="0"/>
              <a:t>o servicios, o por la obtención de prestamos.</a:t>
            </a:r>
            <a:endParaRPr lang="es-MX" dirty="0"/>
          </a:p>
        </p:txBody>
      </p:sp>
      <p:sp>
        <p:nvSpPr>
          <p:cNvPr id="4" name="7 Rectángulo"/>
          <p:cNvSpPr/>
          <p:nvPr/>
        </p:nvSpPr>
        <p:spPr>
          <a:xfrm>
            <a:off x="683568" y="5517232"/>
            <a:ext cx="806489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dirty="0"/>
              <a:t>Los IFP denominados en moneda extranjera o en alguna otra unidad de intercambio deben reconocerse inicialmente en la moneda funcional de la entidad, utilizando el tipo de cambio con el cual ésta pudo haberlos liquidado o transferido a la fecha de la transacción. </a:t>
            </a:r>
          </a:p>
        </p:txBody>
      </p:sp>
      <p:sp>
        <p:nvSpPr>
          <p:cNvPr id="5" name="8 CuadroTexto"/>
          <p:cNvSpPr txBox="1"/>
          <p:nvPr/>
        </p:nvSpPr>
        <p:spPr>
          <a:xfrm>
            <a:off x="1920767" y="3109610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Proveedores extranjeros</a:t>
            </a:r>
            <a:endParaRPr lang="es-MX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9 CuadroTexto"/>
          <p:cNvSpPr txBox="1"/>
          <p:nvPr/>
        </p:nvSpPr>
        <p:spPr>
          <a:xfrm>
            <a:off x="769787" y="3679864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Se carga: </a:t>
            </a:r>
          </a:p>
          <a:p>
            <a:endParaRPr lang="es-MX" dirty="0" smtClean="0">
              <a:solidFill>
                <a:srgbClr val="FF0000"/>
              </a:solidFill>
            </a:endParaRPr>
          </a:p>
          <a:p>
            <a:r>
              <a:rPr lang="es-MX" dirty="0" smtClean="0"/>
              <a:t>1.-Del importe de los pagos realizados.</a:t>
            </a:r>
          </a:p>
          <a:p>
            <a:endParaRPr lang="es-MX" dirty="0"/>
          </a:p>
        </p:txBody>
      </p:sp>
      <p:sp>
        <p:nvSpPr>
          <p:cNvPr id="7" name="10 CuadroTexto"/>
          <p:cNvSpPr txBox="1"/>
          <p:nvPr/>
        </p:nvSpPr>
        <p:spPr>
          <a:xfrm>
            <a:off x="4886361" y="3679864"/>
            <a:ext cx="3433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Se abona:</a:t>
            </a:r>
          </a:p>
          <a:p>
            <a:endParaRPr lang="es-MX" dirty="0" smtClean="0">
              <a:solidFill>
                <a:srgbClr val="FF0000"/>
              </a:solidFill>
            </a:endParaRPr>
          </a:p>
          <a:p>
            <a:r>
              <a:rPr lang="es-MX" dirty="0" smtClean="0"/>
              <a:t>1.- Del importe de las compras a crédito en moneda extranjera</a:t>
            </a:r>
            <a:endParaRPr lang="es-MX" dirty="0"/>
          </a:p>
        </p:txBody>
      </p:sp>
      <p:cxnSp>
        <p:nvCxnSpPr>
          <p:cNvPr id="8" name="11 Conector recto"/>
          <p:cNvCxnSpPr/>
          <p:nvPr/>
        </p:nvCxnSpPr>
        <p:spPr>
          <a:xfrm>
            <a:off x="943974" y="3533438"/>
            <a:ext cx="71647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12 Conector recto"/>
          <p:cNvCxnSpPr/>
          <p:nvPr/>
        </p:nvCxnSpPr>
        <p:spPr>
          <a:xfrm>
            <a:off x="4647585" y="3533438"/>
            <a:ext cx="0" cy="16237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026" y="1843741"/>
            <a:ext cx="2588691" cy="1081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18956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2347</TotalTime>
  <Words>1159</Words>
  <Application>Microsoft Office PowerPoint</Application>
  <PresentationFormat>Presentación en pantalla (4:3)</PresentationFormat>
  <Paragraphs>122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El control de los eventos económicos de los inventarios se inicia con el pedido que el departamento de compras.   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Ciro j. Velázquez Jaén</cp:lastModifiedBy>
  <cp:revision>88</cp:revision>
  <dcterms:created xsi:type="dcterms:W3CDTF">2012-08-07T16:35:15Z</dcterms:created>
  <dcterms:modified xsi:type="dcterms:W3CDTF">2015-10-23T00:32:15Z</dcterms:modified>
</cp:coreProperties>
</file>